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64" r:id="rId2"/>
    <p:sldId id="257" r:id="rId3"/>
    <p:sldId id="256" r:id="rId4"/>
    <p:sldId id="258" r:id="rId5"/>
    <p:sldId id="259" r:id="rId6"/>
    <p:sldId id="260" r:id="rId7"/>
    <p:sldId id="261"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5612" autoAdjust="0"/>
  </p:normalViewPr>
  <p:slideViewPr>
    <p:cSldViewPr>
      <p:cViewPr>
        <p:scale>
          <a:sx n="78" d="100"/>
          <a:sy n="78" d="100"/>
        </p:scale>
        <p:origin x="-192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73C86F-F4CC-4880-A6C9-2656BA641F9E}" type="datetimeFigureOut">
              <a:rPr lang="en-US" smtClean="0"/>
              <a:t>10/29/2012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FF2E6D-F067-4BF0-BED1-CD050FBE2485}" type="slidenum">
              <a:rPr lang="en-US" smtClean="0"/>
              <a:t>‹#›</a:t>
            </a:fld>
            <a:endParaRPr lang="en-US"/>
          </a:p>
        </p:txBody>
      </p:sp>
    </p:spTree>
    <p:extLst>
      <p:ext uri="{BB962C8B-B14F-4D97-AF65-F5344CB8AC3E}">
        <p14:creationId xmlns:p14="http://schemas.microsoft.com/office/powerpoint/2010/main" val="411097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Get them to write</a:t>
            </a:r>
            <a:r>
              <a:rPr lang="en-US" sz="1200" b="0" i="0" kern="1200" baseline="0" dirty="0" smtClean="0">
                <a:solidFill>
                  <a:schemeClr val="tx1"/>
                </a:solidFill>
                <a:effectLst/>
                <a:latin typeface="+mn-lt"/>
                <a:ea typeface="+mn-ea"/>
                <a:cs typeface="+mn-cs"/>
              </a:rPr>
              <a:t> into their copies whey think TOK is now after having studied it a little? A definition </a:t>
            </a:r>
            <a:r>
              <a:rPr lang="en-US" sz="1200" b="0" i="0" kern="1200" baseline="0" dirty="0" smtClean="0">
                <a:solidFill>
                  <a:schemeClr val="tx1"/>
                </a:solidFill>
                <a:effectLst/>
                <a:latin typeface="+mn-lt"/>
                <a:ea typeface="+mn-ea"/>
                <a:cs typeface="+mn-cs"/>
              </a:rPr>
              <a:t>would be nice</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TOK is a course that aims to encourage students to reflect on things that they have previously taken for granted</a:t>
            </a:r>
            <a:endParaRPr lang="en-US" dirty="0"/>
          </a:p>
        </p:txBody>
      </p:sp>
      <p:sp>
        <p:nvSpPr>
          <p:cNvPr id="4" name="Slide Number Placeholder 3"/>
          <p:cNvSpPr>
            <a:spLocks noGrp="1"/>
          </p:cNvSpPr>
          <p:nvPr>
            <p:ph type="sldNum" sz="quarter" idx="10"/>
          </p:nvPr>
        </p:nvSpPr>
        <p:spPr/>
        <p:txBody>
          <a:bodyPr/>
          <a:lstStyle/>
          <a:p>
            <a:fld id="{D0FF2E6D-F067-4BF0-BED1-CD050FBE2485}" type="slidenum">
              <a:rPr lang="en-US" smtClean="0"/>
              <a:t>3</a:t>
            </a:fld>
            <a:endParaRPr lang="en-US"/>
          </a:p>
        </p:txBody>
      </p:sp>
    </p:spTree>
    <p:extLst>
      <p:ext uri="{BB962C8B-B14F-4D97-AF65-F5344CB8AC3E}">
        <p14:creationId xmlns:p14="http://schemas.microsoft.com/office/powerpoint/2010/main" val="62304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1    I know that grass is green, because I can see it. </a:t>
            </a:r>
            <a:r>
              <a:rPr lang="en-US" sz="1200" b="1" i="1" kern="1200" dirty="0" smtClean="0">
                <a:solidFill>
                  <a:schemeClr val="tx1"/>
                </a:solidFill>
                <a:effectLst/>
                <a:latin typeface="+mn-lt"/>
                <a:ea typeface="+mn-ea"/>
                <a:cs typeface="+mn-cs"/>
              </a:rPr>
              <a:t>Sense perception</a:t>
            </a:r>
            <a:r>
              <a:rPr lang="en-US" sz="1200" b="0" i="1"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is the evidence for our knowledge about the world.</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2.    I know that the sum of any two odd numbers is always an even number, because I can prove it. </a:t>
            </a:r>
            <a:r>
              <a:rPr lang="en-US" sz="1200" b="1" i="1" kern="1200" dirty="0" smtClean="0">
                <a:solidFill>
                  <a:schemeClr val="tx1"/>
                </a:solidFill>
                <a:effectLst/>
                <a:latin typeface="+mn-lt"/>
                <a:ea typeface="+mn-ea"/>
                <a:cs typeface="+mn-cs"/>
              </a:rPr>
              <a:t>Reason</a:t>
            </a:r>
            <a:r>
              <a:rPr lang="en-US" sz="1200" b="0" i="1" kern="1200" dirty="0" smtClean="0">
                <a:solidFill>
                  <a:schemeClr val="tx1"/>
                </a:solidFill>
                <a:effectLst/>
                <a:latin typeface="+mn-lt"/>
                <a:ea typeface="+mn-ea"/>
                <a:cs typeface="+mn-cs"/>
              </a:rPr>
              <a:t> in the sense of Logic </a:t>
            </a:r>
            <a:r>
              <a:rPr lang="en-US" sz="1200" b="0" i="0" kern="1200" dirty="0" smtClean="0">
                <a:solidFill>
                  <a:schemeClr val="tx1"/>
                </a:solidFill>
                <a:effectLst/>
                <a:latin typeface="+mn-lt"/>
                <a:ea typeface="+mn-ea"/>
                <a:cs typeface="+mn-cs"/>
              </a:rPr>
              <a:t>is the basis of our analytic knowledge.</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3.     I know that it is wicked to torture a person, because my </a:t>
            </a:r>
            <a:r>
              <a:rPr lang="en-US" sz="1200" b="1" i="1" kern="1200" dirty="0" smtClean="0">
                <a:solidFill>
                  <a:schemeClr val="tx1"/>
                </a:solidFill>
                <a:effectLst/>
                <a:latin typeface="+mn-lt"/>
                <a:ea typeface="+mn-ea"/>
                <a:cs typeface="+mn-cs"/>
              </a:rPr>
              <a:t>intuition</a:t>
            </a:r>
            <a:r>
              <a:rPr lang="en-US" sz="1200" b="0" i="1"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tells me so. Knowledge of right and wrong is often based on such inner convictions of certainty and mystics and transcendentalists in particular rely on this sort of reason.</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4.     I know that I have a headache, because I feel it. </a:t>
            </a:r>
            <a:r>
              <a:rPr lang="en-US" sz="1200" b="0" i="1" kern="1200" dirty="0" smtClean="0">
                <a:solidFill>
                  <a:schemeClr val="tx1"/>
                </a:solidFill>
                <a:effectLst/>
                <a:latin typeface="+mn-lt"/>
                <a:ea typeface="+mn-ea"/>
                <a:cs typeface="+mn-cs"/>
              </a:rPr>
              <a:t>S</a:t>
            </a:r>
            <a:r>
              <a:rPr lang="en-US" sz="1200" b="1" i="1" kern="1200" dirty="0" smtClean="0">
                <a:solidFill>
                  <a:schemeClr val="tx1"/>
                </a:solidFill>
                <a:effectLst/>
                <a:latin typeface="+mn-lt"/>
                <a:ea typeface="+mn-ea"/>
                <a:cs typeface="+mn-cs"/>
              </a:rPr>
              <a:t>elf-awareness</a:t>
            </a:r>
            <a:r>
              <a:rPr lang="en-US" sz="1200" b="0" i="1"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or introspection, is the basis for knowing one’s own “self-presenting” states. If I were to say to you, I wish it would rain; or, I feel drowsy, you would not ask me, how do you know? One’s wishes, feelings, thoughts, hopes, and so on seem to be self-evident; they do not have to be inferred from something else in order to be known.</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5.     I know that I walked home yesterday, because I remember it. </a:t>
            </a:r>
            <a:r>
              <a:rPr lang="en-US" sz="1200" b="1" i="0" kern="1200" dirty="0" smtClean="0">
                <a:solidFill>
                  <a:schemeClr val="tx1"/>
                </a:solidFill>
                <a:effectLst/>
                <a:latin typeface="+mn-lt"/>
                <a:ea typeface="+mn-ea"/>
                <a:cs typeface="+mn-cs"/>
              </a:rPr>
              <a:t>Knowledge of the past begins on the basis of </a:t>
            </a:r>
            <a:r>
              <a:rPr lang="en-US" sz="1200" b="1" i="1" kern="1200" dirty="0" smtClean="0">
                <a:solidFill>
                  <a:schemeClr val="tx1"/>
                </a:solidFill>
                <a:effectLst/>
                <a:latin typeface="+mn-lt"/>
                <a:ea typeface="+mn-ea"/>
                <a:cs typeface="+mn-cs"/>
              </a:rPr>
              <a:t>memory</a:t>
            </a:r>
            <a:r>
              <a:rPr lang="en-US" sz="1200" b="0" i="1"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But memory is of course no guarantee of truth. David Hume long preceded Sigmund Freud in claiming that remembered events differ from imagined events only in being more vivid. To verify a memory, one can compare it only with another memory: the past event cannot be hauled forth and compared with the present recollection. So there is no way to avoid a certain degree of skepticism. Descartes said that our memories may all have been breathed into us by a malicious demon; and Russell, in a well-known passage in </a:t>
            </a:r>
            <a:r>
              <a:rPr lang="en-US" sz="1200" b="0" i="1" kern="1200" dirty="0" smtClean="0">
                <a:solidFill>
                  <a:schemeClr val="tx1"/>
                </a:solidFill>
                <a:effectLst/>
                <a:latin typeface="+mn-lt"/>
                <a:ea typeface="+mn-ea"/>
                <a:cs typeface="+mn-cs"/>
              </a:rPr>
              <a:t>The Analysis of Mind, </a:t>
            </a:r>
            <a:r>
              <a:rPr lang="en-US" sz="1200" b="0" i="0" kern="1200" dirty="0" smtClean="0">
                <a:solidFill>
                  <a:schemeClr val="tx1"/>
                </a:solidFill>
                <a:effectLst/>
                <a:latin typeface="+mn-lt"/>
                <a:ea typeface="+mn-ea"/>
                <a:cs typeface="+mn-cs"/>
              </a:rPr>
              <a:t>asserts:</a:t>
            </a:r>
          </a:p>
          <a:p>
            <a:r>
              <a:rPr lang="en-US" sz="1200" b="0" i="1" kern="1200" dirty="0" smtClean="0">
                <a:solidFill>
                  <a:schemeClr val="tx1"/>
                </a:solidFill>
                <a:effectLst/>
                <a:latin typeface="+mn-lt"/>
                <a:ea typeface="+mn-ea"/>
                <a:cs typeface="+mn-cs"/>
              </a:rPr>
              <a:t> </a:t>
            </a:r>
            <a:endParaRPr lang="en-US" sz="1200" b="0" i="0" kern="1200" dirty="0" smtClean="0">
              <a:solidFill>
                <a:schemeClr val="tx1"/>
              </a:solidFill>
              <a:effectLst/>
              <a:latin typeface="+mn-lt"/>
              <a:ea typeface="+mn-ea"/>
              <a:cs typeface="+mn-cs"/>
            </a:endParaRPr>
          </a:p>
          <a:p>
            <a:r>
              <a:rPr lang="en-US" sz="1200" b="0" i="1" kern="1200" dirty="0" smtClean="0">
                <a:solidFill>
                  <a:schemeClr val="tx1"/>
                </a:solidFill>
                <a:effectLst/>
                <a:latin typeface="+mn-lt"/>
                <a:ea typeface="+mn-ea"/>
                <a:cs typeface="+mn-cs"/>
              </a:rPr>
              <a:t>Everything constituting a memory-belief is happening now. It is not logically necessary … that the event remembered should have occurred, or even that the past should have existed at all. There is no logical impossibility in the hypothesis that the world sprang into being five minutes ago, exactly as it then was, with a population that “remembered” a wholly unreal past … nothing that is happening now… can disprove [that] hypothesis.</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But a </a:t>
            </a:r>
            <a:r>
              <a:rPr lang="en-US" sz="1200" b="0" i="1" kern="1200" dirty="0" smtClean="0">
                <a:solidFill>
                  <a:schemeClr val="tx1"/>
                </a:solidFill>
                <a:effectLst/>
                <a:latin typeface="+mn-lt"/>
                <a:ea typeface="+mn-ea"/>
                <a:cs typeface="+mn-cs"/>
              </a:rPr>
              <a:t>totally </a:t>
            </a:r>
            <a:r>
              <a:rPr lang="en-US" sz="1200" b="0" i="0" kern="1200" dirty="0" smtClean="0">
                <a:solidFill>
                  <a:schemeClr val="tx1"/>
                </a:solidFill>
                <a:effectLst/>
                <a:latin typeface="+mn-lt"/>
                <a:ea typeface="+mn-ea"/>
                <a:cs typeface="+mn-cs"/>
              </a:rPr>
              <a:t>delusive memory is not what is meant by memory at all; just as there can be no “counterfeit coins” unless at least some coins are genuine, so a memory can be “erroneous” only if at least some memories are truthful. Undoubtedly we do in fact recall our past selectively; under hypnosis we recover forgotten experiences; we edit our memories, more or less deliberately. But all empirical knowledge is likewise selected and edited. Indeed, what is meant by “the present”? Literally, it is a dimensionless mathematical point, constantly vanishing. James called it “specious” and estimated that one can actually attend to a “present” time span of about twelve seconds. In this phenomenological sense, one may perceive as a unit a sentence, or a melody, or a chain of reasoning. A work of art likewise focuses the observer’s attention on an extensive complex of sights or sounds so composed that it is experienced in a timeless present.</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6.     I know that the velocity of light is 186,000 miles per second, because the physicists say so. We often rely on </a:t>
            </a:r>
            <a:r>
              <a:rPr lang="en-US" sz="1200" b="0" i="1" kern="1200" dirty="0" smtClean="0">
                <a:solidFill>
                  <a:schemeClr val="tx1"/>
                </a:solidFill>
                <a:effectLst/>
                <a:latin typeface="+mn-lt"/>
                <a:ea typeface="+mn-ea"/>
                <a:cs typeface="+mn-cs"/>
              </a:rPr>
              <a:t>authority </a:t>
            </a:r>
            <a:r>
              <a:rPr lang="en-US" sz="1200" b="0" i="0" kern="1200" dirty="0" smtClean="0">
                <a:solidFill>
                  <a:schemeClr val="tx1"/>
                </a:solidFill>
                <a:effectLst/>
                <a:latin typeface="+mn-lt"/>
                <a:ea typeface="+mn-ea"/>
                <a:cs typeface="+mn-cs"/>
              </a:rPr>
              <a:t>(Bacon’s “idols of the theatre”). Of course, we should accept someone as an authority only if he can himself produce other types of good reasons, which we all can in principle examine. Authority as a justification for knowledge is worthless if it cannot be dissolved into its ingredients.</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7.     I know that the number thirteen is unlucky, because everybody says so, something more technically known as </a:t>
            </a:r>
            <a:r>
              <a:rPr lang="en-US" sz="1200" b="0" i="1" kern="1200" dirty="0" smtClean="0">
                <a:solidFill>
                  <a:schemeClr val="tx1"/>
                </a:solidFill>
                <a:effectLst/>
                <a:latin typeface="+mn-lt"/>
                <a:ea typeface="+mn-ea"/>
                <a:cs typeface="+mn-cs"/>
              </a:rPr>
              <a:t>consensus </a:t>
            </a:r>
            <a:r>
              <a:rPr lang="en-US" sz="1200" b="0" i="1" kern="1200" dirty="0" err="1" smtClean="0">
                <a:solidFill>
                  <a:schemeClr val="tx1"/>
                </a:solidFill>
                <a:effectLst/>
                <a:latin typeface="+mn-lt"/>
                <a:ea typeface="+mn-ea"/>
                <a:cs typeface="+mn-cs"/>
              </a:rPr>
              <a:t>gentium</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8.     Joan of Arc knew that she would lead the French army, because God revealed this to her. </a:t>
            </a:r>
            <a:r>
              <a:rPr lang="en-US" sz="1200" b="0" i="1" kern="1200" dirty="0" smtClean="0">
                <a:solidFill>
                  <a:schemeClr val="tx1"/>
                </a:solidFill>
                <a:effectLst/>
                <a:latin typeface="+mn-lt"/>
                <a:ea typeface="+mn-ea"/>
                <a:cs typeface="+mn-cs"/>
              </a:rPr>
              <a:t>Revelation </a:t>
            </a:r>
            <a:r>
              <a:rPr lang="en-US" sz="1200" b="0" i="0" kern="1200" dirty="0" smtClean="0">
                <a:solidFill>
                  <a:schemeClr val="tx1"/>
                </a:solidFill>
                <a:effectLst/>
                <a:latin typeface="+mn-lt"/>
                <a:ea typeface="+mn-ea"/>
                <a:cs typeface="+mn-cs"/>
              </a:rPr>
              <a:t>as a justification for knowledge seems to me (unless I receive one) unverifiable and unreliable.</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9.     St. Thomas knew that he would be resurrected after his death, because he had faith. Let no one make the disastrous error of confusing </a:t>
            </a:r>
            <a:r>
              <a:rPr lang="en-US" sz="1200" b="0" i="1" kern="1200" dirty="0" smtClean="0">
                <a:solidFill>
                  <a:schemeClr val="tx1"/>
                </a:solidFill>
                <a:effectLst/>
                <a:latin typeface="+mn-lt"/>
                <a:ea typeface="+mn-ea"/>
                <a:cs typeface="+mn-cs"/>
              </a:rPr>
              <a:t>faith </a:t>
            </a:r>
            <a:r>
              <a:rPr lang="en-US" sz="1200" b="0" i="0" kern="1200" dirty="0" smtClean="0">
                <a:solidFill>
                  <a:schemeClr val="tx1"/>
                </a:solidFill>
                <a:effectLst/>
                <a:latin typeface="+mn-lt"/>
                <a:ea typeface="+mn-ea"/>
                <a:cs typeface="+mn-cs"/>
              </a:rPr>
              <a:t>with knowledge, or relying upon faith as a reason for knowledge. Faith is an attitude of belief and belief is necessary for knowledge, but belief / faith along is not sufficient; just because you believe / have faith in something that does not make it so. To call belief “faith” does not improve it, whether that faith be in God, or in Jupiter, or in Destiny, or in human nature.</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In summary five of these reasons seem to be good reasons: sense perception, logic, intuition, self-awareness, and memory, the rest should be treated with extreme caution and skepticism when regarded as ways of knowing.</a:t>
            </a:r>
          </a:p>
          <a:p>
            <a:r>
              <a:rPr lang="en-US" sz="1200" b="0" i="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D0FF2E6D-F067-4BF0-BED1-CD050FBE2485}" type="slidenum">
              <a:rPr lang="en-US" smtClean="0"/>
              <a:t>4</a:t>
            </a:fld>
            <a:endParaRPr lang="en-US"/>
          </a:p>
        </p:txBody>
      </p:sp>
    </p:spTree>
    <p:extLst>
      <p:ext uri="{BB962C8B-B14F-4D97-AF65-F5344CB8AC3E}">
        <p14:creationId xmlns:p14="http://schemas.microsoft.com/office/powerpoint/2010/main" val="1563976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 I know that the velocity of light is 186,000 miles per second, because the physicists say so. We often rely on </a:t>
            </a:r>
            <a:r>
              <a:rPr lang="en-US" sz="1200" b="0" i="1" kern="1200" dirty="0" smtClean="0">
                <a:solidFill>
                  <a:schemeClr val="tx1"/>
                </a:solidFill>
                <a:effectLst/>
                <a:latin typeface="+mn-lt"/>
                <a:ea typeface="+mn-ea"/>
                <a:cs typeface="+mn-cs"/>
              </a:rPr>
              <a:t>authority </a:t>
            </a:r>
            <a:r>
              <a:rPr lang="en-US" sz="1200" b="0" i="0" kern="1200" dirty="0" smtClean="0">
                <a:solidFill>
                  <a:schemeClr val="tx1"/>
                </a:solidFill>
                <a:effectLst/>
                <a:latin typeface="+mn-lt"/>
                <a:ea typeface="+mn-ea"/>
                <a:cs typeface="+mn-cs"/>
              </a:rPr>
              <a:t>(Bacon’s “idols of the theatre”). Of course, we should accept someone as an authority only if he can himself produce other types of good reasons, which we all can in principle examine. Authority as a justification for knowledge is worthless if it cannot be dissolved into its ingredients.</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7.       I know that the number thirteen is unlucky, because everybody says so, something more technically known as </a:t>
            </a:r>
            <a:r>
              <a:rPr lang="en-US" sz="1200" b="1" i="1" kern="1200" dirty="0" smtClean="0">
                <a:solidFill>
                  <a:schemeClr val="tx1"/>
                </a:solidFill>
                <a:effectLst/>
                <a:latin typeface="+mn-lt"/>
                <a:ea typeface="+mn-ea"/>
                <a:cs typeface="+mn-cs"/>
              </a:rPr>
              <a:t>consensus </a:t>
            </a:r>
            <a:r>
              <a:rPr lang="en-US" sz="1200" b="1" i="1" kern="1200" dirty="0" err="1" smtClean="0">
                <a:solidFill>
                  <a:schemeClr val="tx1"/>
                </a:solidFill>
                <a:effectLst/>
                <a:latin typeface="+mn-lt"/>
                <a:ea typeface="+mn-ea"/>
                <a:cs typeface="+mn-cs"/>
              </a:rPr>
              <a:t>gentium</a:t>
            </a:r>
            <a:r>
              <a:rPr lang="en-US" sz="1200" b="1"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8.       Joan of Arc knew that she would lead the French army, because God revealed this to her. </a:t>
            </a:r>
            <a:r>
              <a:rPr lang="en-US" sz="1200" b="1" i="1" kern="1200" dirty="0" smtClean="0">
                <a:solidFill>
                  <a:schemeClr val="tx1"/>
                </a:solidFill>
                <a:effectLst/>
                <a:latin typeface="+mn-lt"/>
                <a:ea typeface="+mn-ea"/>
                <a:cs typeface="+mn-cs"/>
              </a:rPr>
              <a:t>Revelation</a:t>
            </a:r>
            <a:r>
              <a:rPr lang="en-US" sz="1200" b="0" i="1" kern="1200" dirty="0" smtClean="0">
                <a:solidFill>
                  <a:schemeClr val="tx1"/>
                </a:solidFill>
                <a:effectLst/>
                <a:latin typeface="+mn-lt"/>
                <a:ea typeface="+mn-ea"/>
                <a:cs typeface="+mn-cs"/>
              </a:rPr>
              <a:t> </a:t>
            </a:r>
            <a:r>
              <a:rPr lang="en-US" sz="1200" b="0" i="1"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as </a:t>
            </a:r>
            <a:r>
              <a:rPr lang="en-US" sz="1200" b="0" i="0" kern="1200" dirty="0" smtClean="0">
                <a:solidFill>
                  <a:schemeClr val="tx1"/>
                </a:solidFill>
                <a:effectLst/>
                <a:latin typeface="+mn-lt"/>
                <a:ea typeface="+mn-ea"/>
                <a:cs typeface="+mn-cs"/>
              </a:rPr>
              <a:t>a justification for knowledge seems to me (unless I receive one) unverifiable and unreliable.</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9.       St. Thomas knew that he would be resurrected after his death, because he had faith. Let no one make the disastrous error of confusing </a:t>
            </a:r>
            <a:r>
              <a:rPr lang="en-US" sz="1200" b="0" i="1" kern="1200" dirty="0" smtClean="0">
                <a:solidFill>
                  <a:schemeClr val="tx1"/>
                </a:solidFill>
                <a:effectLst/>
                <a:latin typeface="+mn-lt"/>
                <a:ea typeface="+mn-ea"/>
                <a:cs typeface="+mn-cs"/>
              </a:rPr>
              <a:t>faith </a:t>
            </a:r>
            <a:r>
              <a:rPr lang="en-US" sz="1200" b="0" i="0" kern="1200" dirty="0" smtClean="0">
                <a:solidFill>
                  <a:schemeClr val="tx1"/>
                </a:solidFill>
                <a:effectLst/>
                <a:latin typeface="+mn-lt"/>
                <a:ea typeface="+mn-ea"/>
                <a:cs typeface="+mn-cs"/>
              </a:rPr>
              <a:t>with knowledge, or relying upon faith as a reason for knowledge. </a:t>
            </a:r>
            <a:r>
              <a:rPr lang="en-US" sz="1200" b="1" i="0" kern="1200" dirty="0" smtClean="0">
                <a:solidFill>
                  <a:schemeClr val="tx1"/>
                </a:solidFill>
                <a:effectLst/>
                <a:latin typeface="+mn-lt"/>
                <a:ea typeface="+mn-ea"/>
                <a:cs typeface="+mn-cs"/>
              </a:rPr>
              <a:t>Faith</a:t>
            </a:r>
            <a:r>
              <a:rPr lang="en-US" sz="1200" b="0" i="0" kern="1200" dirty="0" smtClean="0">
                <a:solidFill>
                  <a:schemeClr val="tx1"/>
                </a:solidFill>
                <a:effectLst/>
                <a:latin typeface="+mn-lt"/>
                <a:ea typeface="+mn-ea"/>
                <a:cs typeface="+mn-cs"/>
              </a:rPr>
              <a:t> is an attitude of belief and belief is necessary for knowledge, but belief / faith along is not sufficient; just because you believe / have faith in something that does not make it so. To call belief “</a:t>
            </a:r>
            <a:r>
              <a:rPr lang="en-US" sz="1200" b="1" i="0" kern="1200" dirty="0" smtClean="0">
                <a:solidFill>
                  <a:schemeClr val="tx1"/>
                </a:solidFill>
                <a:effectLst/>
                <a:latin typeface="+mn-lt"/>
                <a:ea typeface="+mn-ea"/>
                <a:cs typeface="+mn-cs"/>
              </a:rPr>
              <a:t>faith</a:t>
            </a:r>
            <a:r>
              <a:rPr lang="en-US" sz="1200" b="0" i="0" kern="1200" dirty="0" smtClean="0">
                <a:solidFill>
                  <a:schemeClr val="tx1"/>
                </a:solidFill>
                <a:effectLst/>
                <a:latin typeface="+mn-lt"/>
                <a:ea typeface="+mn-ea"/>
                <a:cs typeface="+mn-cs"/>
              </a:rPr>
              <a:t>” does not improve it, whether that faith be in God, or in Jupiter, or in Destiny, or in human nature.</a:t>
            </a:r>
          </a:p>
          <a:p>
            <a:endParaRPr lang="en-US" dirty="0"/>
          </a:p>
        </p:txBody>
      </p:sp>
      <p:sp>
        <p:nvSpPr>
          <p:cNvPr id="4" name="Slide Number Placeholder 3"/>
          <p:cNvSpPr>
            <a:spLocks noGrp="1"/>
          </p:cNvSpPr>
          <p:nvPr>
            <p:ph type="sldNum" sz="quarter" idx="10"/>
          </p:nvPr>
        </p:nvSpPr>
        <p:spPr/>
        <p:txBody>
          <a:bodyPr/>
          <a:lstStyle/>
          <a:p>
            <a:fld id="{D0FF2E6D-F067-4BF0-BED1-CD050FBE2485}" type="slidenum">
              <a:rPr lang="en-US" smtClean="0"/>
              <a:t>5</a:t>
            </a:fld>
            <a:endParaRPr lang="en-US"/>
          </a:p>
        </p:txBody>
      </p:sp>
    </p:spTree>
    <p:extLst>
      <p:ext uri="{BB962C8B-B14F-4D97-AF65-F5344CB8AC3E}">
        <p14:creationId xmlns:p14="http://schemas.microsoft.com/office/powerpoint/2010/main" val="33955604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a:t>
            </a:r>
            <a:r>
              <a:rPr lang="en-US" baseline="0" dirty="0" smtClean="0"/>
              <a:t> if they can do the second and third after you do the first one</a:t>
            </a:r>
            <a:endParaRPr lang="en-US" dirty="0"/>
          </a:p>
        </p:txBody>
      </p:sp>
      <p:sp>
        <p:nvSpPr>
          <p:cNvPr id="4" name="Slide Number Placeholder 3"/>
          <p:cNvSpPr>
            <a:spLocks noGrp="1"/>
          </p:cNvSpPr>
          <p:nvPr>
            <p:ph type="sldNum" sz="quarter" idx="10"/>
          </p:nvPr>
        </p:nvSpPr>
        <p:spPr/>
        <p:txBody>
          <a:bodyPr/>
          <a:lstStyle/>
          <a:p>
            <a:fld id="{D0FF2E6D-F067-4BF0-BED1-CD050FBE2485}" type="slidenum">
              <a:rPr lang="en-US" smtClean="0"/>
              <a:t>6</a:t>
            </a:fld>
            <a:endParaRPr lang="en-US"/>
          </a:p>
        </p:txBody>
      </p:sp>
    </p:spTree>
    <p:extLst>
      <p:ext uri="{BB962C8B-B14F-4D97-AF65-F5344CB8AC3E}">
        <p14:creationId xmlns:p14="http://schemas.microsoft.com/office/powerpoint/2010/main" val="2315068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 minutes exercise</a:t>
            </a:r>
            <a:r>
              <a:rPr lang="en-US" baseline="0" dirty="0" smtClean="0"/>
              <a:t> get them to write down what </a:t>
            </a:r>
            <a:r>
              <a:rPr lang="en-US" baseline="0" dirty="0" err="1" smtClean="0"/>
              <a:t>thye</a:t>
            </a:r>
            <a:r>
              <a:rPr lang="en-US" baseline="0" dirty="0" smtClean="0"/>
              <a:t> would think is a not a knowledge issue, a weak one, then a medium and then a strong one.</a:t>
            </a:r>
            <a:endParaRPr lang="en-US" dirty="0"/>
          </a:p>
        </p:txBody>
      </p:sp>
      <p:sp>
        <p:nvSpPr>
          <p:cNvPr id="4" name="Slide Number Placeholder 3"/>
          <p:cNvSpPr>
            <a:spLocks noGrp="1"/>
          </p:cNvSpPr>
          <p:nvPr>
            <p:ph type="sldNum" sz="quarter" idx="10"/>
          </p:nvPr>
        </p:nvSpPr>
        <p:spPr/>
        <p:txBody>
          <a:bodyPr/>
          <a:lstStyle/>
          <a:p>
            <a:fld id="{D0FF2E6D-F067-4BF0-BED1-CD050FBE2485}" type="slidenum">
              <a:rPr lang="en-US" smtClean="0"/>
              <a:t>7</a:t>
            </a:fld>
            <a:endParaRPr lang="en-US"/>
          </a:p>
        </p:txBody>
      </p:sp>
    </p:spTree>
    <p:extLst>
      <p:ext uri="{BB962C8B-B14F-4D97-AF65-F5344CB8AC3E}">
        <p14:creationId xmlns:p14="http://schemas.microsoft.com/office/powerpoint/2010/main" val="40301830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Same again here, </a:t>
            </a:r>
            <a:endParaRPr lang="en-US" dirty="0"/>
          </a:p>
        </p:txBody>
      </p:sp>
      <p:sp>
        <p:nvSpPr>
          <p:cNvPr id="4" name="Slide Number Placeholder 3"/>
          <p:cNvSpPr>
            <a:spLocks noGrp="1"/>
          </p:cNvSpPr>
          <p:nvPr>
            <p:ph type="sldNum" sz="quarter" idx="10"/>
          </p:nvPr>
        </p:nvSpPr>
        <p:spPr/>
        <p:txBody>
          <a:bodyPr/>
          <a:lstStyle/>
          <a:p>
            <a:fld id="{D0FF2E6D-F067-4BF0-BED1-CD050FBE2485}" type="slidenum">
              <a:rPr lang="en-US" smtClean="0"/>
              <a:t>8</a:t>
            </a:fld>
            <a:endParaRPr lang="en-US"/>
          </a:p>
        </p:txBody>
      </p:sp>
    </p:spTree>
    <p:extLst>
      <p:ext uri="{BB962C8B-B14F-4D97-AF65-F5344CB8AC3E}">
        <p14:creationId xmlns:p14="http://schemas.microsoft.com/office/powerpoint/2010/main" val="975801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Overall Summary:</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TOK guide actually calls these words ‘Linking Questions’ but they are neither questions nor is it necessarily obvious what they are meant to be linking. A better way to think of them is as key ‘Knowledge Words’ that you should know about and attempt to use in your essays and presentations. These words are below, the key ones are highlighted in red:</a:t>
            </a:r>
          </a:p>
          <a:p>
            <a:r>
              <a:rPr lang="en-US" sz="1200" b="0" i="0" kern="1200" dirty="0" smtClean="0">
                <a:solidFill>
                  <a:schemeClr val="tx1"/>
                </a:solidFill>
                <a:effectLst/>
                <a:latin typeface="+mn-lt"/>
                <a:ea typeface="+mn-ea"/>
                <a:cs typeface="+mn-cs"/>
              </a:rPr>
              <a:t> </a:t>
            </a:r>
          </a:p>
          <a:p>
            <a:r>
              <a:rPr lang="en-US" sz="1200" b="0" i="0" kern="1200" dirty="0" smtClean="0">
                <a:solidFill>
                  <a:srgbClr val="FF0000"/>
                </a:solidFill>
                <a:effectLst/>
                <a:latin typeface="+mn-lt"/>
                <a:ea typeface="+mn-ea"/>
                <a:cs typeface="+mn-cs"/>
              </a:rPr>
              <a:t>Belief                                        Evidence  </a:t>
            </a:r>
            <a:r>
              <a:rPr lang="en-US" sz="1200" b="0" i="0" kern="1200" dirty="0" smtClean="0">
                <a:solidFill>
                  <a:schemeClr val="tx1"/>
                </a:solidFill>
                <a:effectLst/>
                <a:latin typeface="+mn-lt"/>
                <a:ea typeface="+mn-ea"/>
                <a:cs typeface="+mn-cs"/>
              </a:rPr>
              <a:t>                                 Interpretation</a:t>
            </a:r>
          </a:p>
          <a:p>
            <a:r>
              <a:rPr lang="en-US" sz="1200" b="0" i="0" kern="1200" dirty="0" smtClean="0">
                <a:solidFill>
                  <a:schemeClr val="tx1"/>
                </a:solidFill>
                <a:effectLst/>
                <a:latin typeface="+mn-lt"/>
                <a:ea typeface="+mn-ea"/>
                <a:cs typeface="+mn-cs"/>
              </a:rPr>
              <a:t>Certainty                                   Experience                                Intuition</a:t>
            </a:r>
          </a:p>
          <a:p>
            <a:r>
              <a:rPr lang="en-US" sz="1200" b="0" i="0" kern="1200" dirty="0" smtClean="0">
                <a:solidFill>
                  <a:schemeClr val="tx1"/>
                </a:solidFill>
                <a:effectLst/>
                <a:latin typeface="+mn-lt"/>
                <a:ea typeface="+mn-ea"/>
                <a:cs typeface="+mn-cs"/>
              </a:rPr>
              <a:t>Culture                                      Explanation                               Technology</a:t>
            </a:r>
          </a:p>
          <a:p>
            <a:r>
              <a:rPr lang="en-US" sz="1200" b="0" i="0" kern="1200" dirty="0" smtClean="0">
                <a:solidFill>
                  <a:schemeClr val="tx1"/>
                </a:solidFill>
                <a:effectLst/>
                <a:latin typeface="+mn-lt"/>
                <a:ea typeface="+mn-ea"/>
                <a:cs typeface="+mn-cs"/>
              </a:rPr>
              <a:t>Truth                                         Values</a:t>
            </a:r>
          </a:p>
          <a:p>
            <a:r>
              <a:rPr lang="en-US" sz="1200" b="0" i="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D0FF2E6D-F067-4BF0-BED1-CD050FBE2485}" type="slidenum">
              <a:rPr lang="en-US" smtClean="0"/>
              <a:t>9</a:t>
            </a:fld>
            <a:endParaRPr lang="en-US"/>
          </a:p>
        </p:txBody>
      </p:sp>
    </p:spTree>
    <p:extLst>
      <p:ext uri="{BB962C8B-B14F-4D97-AF65-F5344CB8AC3E}">
        <p14:creationId xmlns:p14="http://schemas.microsoft.com/office/powerpoint/2010/main" val="18028100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BA1D2EE-2C19-4276-B28C-43FD470DDEFE}" type="datetimeFigureOut">
              <a:rPr lang="en-US" smtClean="0"/>
              <a:t>10/29/2012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4498ED-DF61-45B2-893D-BB73E0E62772}" type="slidenum">
              <a:rPr lang="en-US" smtClean="0"/>
              <a:t>‹#›</a:t>
            </a:fld>
            <a:endParaRPr lang="en-US"/>
          </a:p>
        </p:txBody>
      </p:sp>
    </p:spTree>
    <p:extLst>
      <p:ext uri="{BB962C8B-B14F-4D97-AF65-F5344CB8AC3E}">
        <p14:creationId xmlns:p14="http://schemas.microsoft.com/office/powerpoint/2010/main" val="35770761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A1D2EE-2C19-4276-B28C-43FD470DDEFE}" type="datetimeFigureOut">
              <a:rPr lang="en-US" smtClean="0"/>
              <a:t>10/29/2012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4498ED-DF61-45B2-893D-BB73E0E62772}" type="slidenum">
              <a:rPr lang="en-US" smtClean="0"/>
              <a:t>‹#›</a:t>
            </a:fld>
            <a:endParaRPr lang="en-US"/>
          </a:p>
        </p:txBody>
      </p:sp>
    </p:spTree>
    <p:extLst>
      <p:ext uri="{BB962C8B-B14F-4D97-AF65-F5344CB8AC3E}">
        <p14:creationId xmlns:p14="http://schemas.microsoft.com/office/powerpoint/2010/main" val="83999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A1D2EE-2C19-4276-B28C-43FD470DDEFE}" type="datetimeFigureOut">
              <a:rPr lang="en-US" smtClean="0"/>
              <a:t>10/29/2012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4498ED-DF61-45B2-893D-BB73E0E62772}" type="slidenum">
              <a:rPr lang="en-US" smtClean="0"/>
              <a:t>‹#›</a:t>
            </a:fld>
            <a:endParaRPr lang="en-US"/>
          </a:p>
        </p:txBody>
      </p:sp>
    </p:spTree>
    <p:extLst>
      <p:ext uri="{BB962C8B-B14F-4D97-AF65-F5344CB8AC3E}">
        <p14:creationId xmlns:p14="http://schemas.microsoft.com/office/powerpoint/2010/main" val="2109943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A1D2EE-2C19-4276-B28C-43FD470DDEFE}" type="datetimeFigureOut">
              <a:rPr lang="en-US" smtClean="0"/>
              <a:t>10/29/2012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4498ED-DF61-45B2-893D-BB73E0E62772}" type="slidenum">
              <a:rPr lang="en-US" smtClean="0"/>
              <a:t>‹#›</a:t>
            </a:fld>
            <a:endParaRPr lang="en-US"/>
          </a:p>
        </p:txBody>
      </p:sp>
    </p:spTree>
    <p:extLst>
      <p:ext uri="{BB962C8B-B14F-4D97-AF65-F5344CB8AC3E}">
        <p14:creationId xmlns:p14="http://schemas.microsoft.com/office/powerpoint/2010/main" val="777591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A1D2EE-2C19-4276-B28C-43FD470DDEFE}" type="datetimeFigureOut">
              <a:rPr lang="en-US" smtClean="0"/>
              <a:t>10/29/2012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4498ED-DF61-45B2-893D-BB73E0E62772}" type="slidenum">
              <a:rPr lang="en-US" smtClean="0"/>
              <a:t>‹#›</a:t>
            </a:fld>
            <a:endParaRPr lang="en-US"/>
          </a:p>
        </p:txBody>
      </p:sp>
    </p:spTree>
    <p:extLst>
      <p:ext uri="{BB962C8B-B14F-4D97-AF65-F5344CB8AC3E}">
        <p14:creationId xmlns:p14="http://schemas.microsoft.com/office/powerpoint/2010/main" val="2244348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BA1D2EE-2C19-4276-B28C-43FD470DDEFE}" type="datetimeFigureOut">
              <a:rPr lang="en-US" smtClean="0"/>
              <a:t>10/29/2012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4498ED-DF61-45B2-893D-BB73E0E62772}" type="slidenum">
              <a:rPr lang="en-US" smtClean="0"/>
              <a:t>‹#›</a:t>
            </a:fld>
            <a:endParaRPr lang="en-US"/>
          </a:p>
        </p:txBody>
      </p:sp>
    </p:spTree>
    <p:extLst>
      <p:ext uri="{BB962C8B-B14F-4D97-AF65-F5344CB8AC3E}">
        <p14:creationId xmlns:p14="http://schemas.microsoft.com/office/powerpoint/2010/main" val="2385441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BA1D2EE-2C19-4276-B28C-43FD470DDEFE}" type="datetimeFigureOut">
              <a:rPr lang="en-US" smtClean="0"/>
              <a:t>10/29/2012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4498ED-DF61-45B2-893D-BB73E0E62772}" type="slidenum">
              <a:rPr lang="en-US" smtClean="0"/>
              <a:t>‹#›</a:t>
            </a:fld>
            <a:endParaRPr lang="en-US"/>
          </a:p>
        </p:txBody>
      </p:sp>
    </p:spTree>
    <p:extLst>
      <p:ext uri="{BB962C8B-B14F-4D97-AF65-F5344CB8AC3E}">
        <p14:creationId xmlns:p14="http://schemas.microsoft.com/office/powerpoint/2010/main" val="3073952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BA1D2EE-2C19-4276-B28C-43FD470DDEFE}" type="datetimeFigureOut">
              <a:rPr lang="en-US" smtClean="0"/>
              <a:t>10/29/2012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4498ED-DF61-45B2-893D-BB73E0E62772}" type="slidenum">
              <a:rPr lang="en-US" smtClean="0"/>
              <a:t>‹#›</a:t>
            </a:fld>
            <a:endParaRPr lang="en-US"/>
          </a:p>
        </p:txBody>
      </p:sp>
    </p:spTree>
    <p:extLst>
      <p:ext uri="{BB962C8B-B14F-4D97-AF65-F5344CB8AC3E}">
        <p14:creationId xmlns:p14="http://schemas.microsoft.com/office/powerpoint/2010/main" val="2802836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A1D2EE-2C19-4276-B28C-43FD470DDEFE}" type="datetimeFigureOut">
              <a:rPr lang="en-US" smtClean="0"/>
              <a:t>10/29/2012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4498ED-DF61-45B2-893D-BB73E0E62772}" type="slidenum">
              <a:rPr lang="en-US" smtClean="0"/>
              <a:t>‹#›</a:t>
            </a:fld>
            <a:endParaRPr lang="en-US"/>
          </a:p>
        </p:txBody>
      </p:sp>
    </p:spTree>
    <p:extLst>
      <p:ext uri="{BB962C8B-B14F-4D97-AF65-F5344CB8AC3E}">
        <p14:creationId xmlns:p14="http://schemas.microsoft.com/office/powerpoint/2010/main" val="25378751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A1D2EE-2C19-4276-B28C-43FD470DDEFE}" type="datetimeFigureOut">
              <a:rPr lang="en-US" smtClean="0"/>
              <a:t>10/29/2012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4498ED-DF61-45B2-893D-BB73E0E62772}" type="slidenum">
              <a:rPr lang="en-US" smtClean="0"/>
              <a:t>‹#›</a:t>
            </a:fld>
            <a:endParaRPr lang="en-US"/>
          </a:p>
        </p:txBody>
      </p:sp>
    </p:spTree>
    <p:extLst>
      <p:ext uri="{BB962C8B-B14F-4D97-AF65-F5344CB8AC3E}">
        <p14:creationId xmlns:p14="http://schemas.microsoft.com/office/powerpoint/2010/main" val="2509235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A1D2EE-2C19-4276-B28C-43FD470DDEFE}" type="datetimeFigureOut">
              <a:rPr lang="en-US" smtClean="0"/>
              <a:t>10/29/2012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4498ED-DF61-45B2-893D-BB73E0E62772}" type="slidenum">
              <a:rPr lang="en-US" smtClean="0"/>
              <a:t>‹#›</a:t>
            </a:fld>
            <a:endParaRPr lang="en-US"/>
          </a:p>
        </p:txBody>
      </p:sp>
    </p:spTree>
    <p:extLst>
      <p:ext uri="{BB962C8B-B14F-4D97-AF65-F5344CB8AC3E}">
        <p14:creationId xmlns:p14="http://schemas.microsoft.com/office/powerpoint/2010/main" val="759456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A1D2EE-2C19-4276-B28C-43FD470DDEFE}" type="datetimeFigureOut">
              <a:rPr lang="en-US" smtClean="0"/>
              <a:t>10/29/2012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4498ED-DF61-45B2-893D-BB73E0E62772}" type="slidenum">
              <a:rPr lang="en-US" smtClean="0"/>
              <a:t>‹#›</a:t>
            </a:fld>
            <a:endParaRPr lang="en-US"/>
          </a:p>
        </p:txBody>
      </p:sp>
    </p:spTree>
    <p:extLst>
      <p:ext uri="{BB962C8B-B14F-4D97-AF65-F5344CB8AC3E}">
        <p14:creationId xmlns:p14="http://schemas.microsoft.com/office/powerpoint/2010/main" val="36343702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Lesson</a:t>
            </a:r>
            <a:endParaRPr lang="en-US" dirty="0"/>
          </a:p>
        </p:txBody>
      </p:sp>
      <p:sp>
        <p:nvSpPr>
          <p:cNvPr id="3" name="Content Placeholder 2"/>
          <p:cNvSpPr>
            <a:spLocks noGrp="1"/>
          </p:cNvSpPr>
          <p:nvPr>
            <p:ph idx="1"/>
          </p:nvPr>
        </p:nvSpPr>
        <p:spPr/>
        <p:txBody>
          <a:bodyPr/>
          <a:lstStyle/>
          <a:p>
            <a:r>
              <a:rPr lang="en-US" dirty="0" smtClean="0"/>
              <a:t>Course Description</a:t>
            </a:r>
          </a:p>
          <a:p>
            <a:r>
              <a:rPr lang="en-US" dirty="0" smtClean="0"/>
              <a:t>What is TOK?</a:t>
            </a:r>
          </a:p>
          <a:p>
            <a:r>
              <a:rPr lang="en-US" dirty="0" smtClean="0"/>
              <a:t>Good reasons for knowing something</a:t>
            </a:r>
          </a:p>
          <a:p>
            <a:r>
              <a:rPr lang="en-US" dirty="0" smtClean="0"/>
              <a:t>Vague reasons for knowing something</a:t>
            </a:r>
          </a:p>
          <a:p>
            <a:r>
              <a:rPr lang="en-US" dirty="0" smtClean="0"/>
              <a:t>Knowledge Issues</a:t>
            </a:r>
          </a:p>
          <a:p>
            <a:r>
              <a:rPr lang="en-US" dirty="0" smtClean="0"/>
              <a:t>TOK knowledge words</a:t>
            </a:r>
          </a:p>
          <a:p>
            <a:endParaRPr lang="en-US" dirty="0"/>
          </a:p>
        </p:txBody>
      </p:sp>
    </p:spTree>
    <p:extLst>
      <p:ext uri="{BB962C8B-B14F-4D97-AF65-F5344CB8AC3E}">
        <p14:creationId xmlns:p14="http://schemas.microsoft.com/office/powerpoint/2010/main" val="35144318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752600"/>
          </a:xfrm>
        </p:spPr>
        <p:txBody>
          <a:bodyPr>
            <a:normAutofit fontScale="90000"/>
          </a:bodyPr>
          <a:lstStyle/>
          <a:p>
            <a:r>
              <a:rPr lang="en-US" dirty="0" smtClean="0"/>
              <a:t>As such the TOK course is very different to all other IB courses. Some of the key differences are:</a:t>
            </a:r>
            <a:br>
              <a:rPr lang="en-US" dirty="0" smtClean="0"/>
            </a:br>
            <a:endParaRPr lang="en-US" dirty="0"/>
          </a:p>
        </p:txBody>
      </p:sp>
      <p:sp>
        <p:nvSpPr>
          <p:cNvPr id="3" name="Content Placeholder 2"/>
          <p:cNvSpPr>
            <a:spLocks noGrp="1"/>
          </p:cNvSpPr>
          <p:nvPr>
            <p:ph idx="1"/>
          </p:nvPr>
        </p:nvSpPr>
        <p:spPr>
          <a:xfrm>
            <a:off x="457200" y="2057400"/>
            <a:ext cx="8229600" cy="4525963"/>
          </a:xfrm>
        </p:spPr>
        <p:txBody>
          <a:bodyPr>
            <a:normAutofit fontScale="85000" lnSpcReduction="10000"/>
          </a:bodyPr>
          <a:lstStyle/>
          <a:p>
            <a:r>
              <a:rPr lang="en-US" dirty="0" smtClean="0"/>
              <a:t>The </a:t>
            </a:r>
            <a:r>
              <a:rPr lang="en-US" dirty="0"/>
              <a:t>syllabus consists only of questions to be discussed rather than information that students have to learn;</a:t>
            </a:r>
          </a:p>
          <a:p>
            <a:r>
              <a:rPr lang="en-US" dirty="0" smtClean="0"/>
              <a:t>The </a:t>
            </a:r>
            <a:r>
              <a:rPr lang="en-US" dirty="0"/>
              <a:t>classroom atmosphere is intended to be one of shared discovery and discussion rather than one of instruction;</a:t>
            </a:r>
          </a:p>
          <a:p>
            <a:r>
              <a:rPr lang="en-US" dirty="0" smtClean="0"/>
              <a:t>There </a:t>
            </a:r>
            <a:r>
              <a:rPr lang="en-US" dirty="0"/>
              <a:t>is no final examination;</a:t>
            </a:r>
          </a:p>
          <a:p>
            <a:r>
              <a:rPr lang="en-US" dirty="0" smtClean="0"/>
              <a:t>There </a:t>
            </a:r>
            <a:r>
              <a:rPr lang="en-US" dirty="0"/>
              <a:t>is minimal assessment during the course consisting of one essay which is marked externally and one presentation which is marked internally;</a:t>
            </a:r>
          </a:p>
          <a:p>
            <a:r>
              <a:rPr lang="en-US" dirty="0" smtClean="0"/>
              <a:t>The</a:t>
            </a:r>
            <a:r>
              <a:rPr lang="en-US" dirty="0"/>
              <a:t> student (and what they know or think they know) is the focus of the course.</a:t>
            </a:r>
          </a:p>
          <a:p>
            <a:endParaRPr lang="en-US" dirty="0"/>
          </a:p>
        </p:txBody>
      </p:sp>
    </p:spTree>
    <p:extLst>
      <p:ext uri="{BB962C8B-B14F-4D97-AF65-F5344CB8AC3E}">
        <p14:creationId xmlns:p14="http://schemas.microsoft.com/office/powerpoint/2010/main" val="1678035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1470025"/>
          </a:xfrm>
        </p:spPr>
        <p:txBody>
          <a:bodyPr/>
          <a:lstStyle/>
          <a:p>
            <a:r>
              <a:rPr lang="en-US" dirty="0" smtClean="0"/>
              <a:t>What is TOK?</a:t>
            </a:r>
            <a:endParaRPr lang="en-US" dirty="0"/>
          </a:p>
        </p:txBody>
      </p:sp>
      <p:sp>
        <p:nvSpPr>
          <p:cNvPr id="3" name="Subtitle 2"/>
          <p:cNvSpPr>
            <a:spLocks noGrp="1"/>
          </p:cNvSpPr>
          <p:nvPr>
            <p:ph type="subTitle" idx="1"/>
          </p:nvPr>
        </p:nvSpPr>
        <p:spPr>
          <a:xfrm>
            <a:off x="1524000" y="5105400"/>
            <a:ext cx="6400800" cy="1752600"/>
          </a:xfrm>
        </p:spPr>
        <p:txBody>
          <a:bodyPr/>
          <a:lstStyle/>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44130" y="2057400"/>
            <a:ext cx="5791200" cy="4343400"/>
          </a:xfrm>
          <a:prstGeom prst="rect">
            <a:avLst/>
          </a:prstGeom>
        </p:spPr>
      </p:pic>
    </p:spTree>
    <p:extLst>
      <p:ext uri="{BB962C8B-B14F-4D97-AF65-F5344CB8AC3E}">
        <p14:creationId xmlns:p14="http://schemas.microsoft.com/office/powerpoint/2010/main" val="18612144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kinds of reasons are good reasons for knowing something?</a:t>
            </a:r>
            <a:endParaRPr lang="en-US" dirty="0"/>
          </a:p>
        </p:txBody>
      </p:sp>
      <p:sp>
        <p:nvSpPr>
          <p:cNvPr id="3" name="Content Placeholder 2"/>
          <p:cNvSpPr>
            <a:spLocks noGrp="1"/>
          </p:cNvSpPr>
          <p:nvPr>
            <p:ph idx="1"/>
          </p:nvPr>
        </p:nvSpPr>
        <p:spPr/>
        <p:txBody>
          <a:bodyPr>
            <a:normAutofit lnSpcReduction="10000"/>
          </a:bodyPr>
          <a:lstStyle/>
          <a:p>
            <a:r>
              <a:rPr lang="en-US" dirty="0" smtClean="0"/>
              <a:t>I </a:t>
            </a:r>
            <a:r>
              <a:rPr lang="en-US" dirty="0"/>
              <a:t>know that grass is green, because I can see </a:t>
            </a:r>
            <a:r>
              <a:rPr lang="en-US" dirty="0" smtClean="0"/>
              <a:t>it</a:t>
            </a:r>
          </a:p>
          <a:p>
            <a:r>
              <a:rPr lang="en-US" dirty="0"/>
              <a:t>I know that the sum of any two odd numbers is always an even number, because I can prove </a:t>
            </a:r>
            <a:r>
              <a:rPr lang="en-US" dirty="0" smtClean="0"/>
              <a:t>it</a:t>
            </a:r>
          </a:p>
          <a:p>
            <a:r>
              <a:rPr lang="en-US" dirty="0" smtClean="0"/>
              <a:t>I </a:t>
            </a:r>
            <a:r>
              <a:rPr lang="en-US" dirty="0"/>
              <a:t>know that it is wicked to torture a </a:t>
            </a:r>
            <a:r>
              <a:rPr lang="en-US" dirty="0" smtClean="0"/>
              <a:t>person</a:t>
            </a:r>
          </a:p>
          <a:p>
            <a:r>
              <a:rPr lang="en-US" dirty="0"/>
              <a:t>I know that I have a headache, because I feel it.</a:t>
            </a:r>
            <a:endParaRPr lang="en-US" dirty="0" smtClean="0"/>
          </a:p>
          <a:p>
            <a:r>
              <a:rPr lang="en-US" dirty="0"/>
              <a:t>I know that I walked home yesterday, because I remember it</a:t>
            </a:r>
          </a:p>
        </p:txBody>
      </p:sp>
    </p:spTree>
    <p:extLst>
      <p:ext uri="{BB962C8B-B14F-4D97-AF65-F5344CB8AC3E}">
        <p14:creationId xmlns:p14="http://schemas.microsoft.com/office/powerpoint/2010/main" val="33263739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Can students find a problem with this?</a:t>
            </a:r>
            <a:endParaRPr lang="en-US" dirty="0"/>
          </a:p>
        </p:txBody>
      </p:sp>
      <p:sp>
        <p:nvSpPr>
          <p:cNvPr id="3" name="Content Placeholder 2"/>
          <p:cNvSpPr>
            <a:spLocks noGrp="1"/>
          </p:cNvSpPr>
          <p:nvPr>
            <p:ph idx="1"/>
          </p:nvPr>
        </p:nvSpPr>
        <p:spPr/>
        <p:txBody>
          <a:bodyPr>
            <a:normAutofit fontScale="92500"/>
          </a:bodyPr>
          <a:lstStyle/>
          <a:p>
            <a:r>
              <a:rPr lang="en-US" dirty="0"/>
              <a:t>I know that the velocity of light is 186,000 miles per second, because the physicists say </a:t>
            </a:r>
            <a:r>
              <a:rPr lang="en-US" dirty="0" smtClean="0"/>
              <a:t>so.</a:t>
            </a:r>
          </a:p>
          <a:p>
            <a:r>
              <a:rPr lang="en-US" dirty="0"/>
              <a:t> Joan of Arc knew that she would lead the French army, because God revealed this to </a:t>
            </a:r>
            <a:r>
              <a:rPr lang="en-US" dirty="0" smtClean="0"/>
              <a:t>her</a:t>
            </a:r>
          </a:p>
          <a:p>
            <a:r>
              <a:rPr lang="en-US" dirty="0"/>
              <a:t> St. Thomas knew that he would be resurrected after his death, because he had </a:t>
            </a:r>
            <a:r>
              <a:rPr lang="en-US" dirty="0" smtClean="0"/>
              <a:t>faith</a:t>
            </a:r>
          </a:p>
          <a:p>
            <a:r>
              <a:rPr lang="en-US" dirty="0"/>
              <a:t>I know that the number thirteen is unlucky, because everybody says </a:t>
            </a:r>
            <a:r>
              <a:rPr lang="en-US" dirty="0" smtClean="0"/>
              <a:t>so</a:t>
            </a:r>
            <a:endParaRPr lang="en-US" dirty="0"/>
          </a:p>
        </p:txBody>
      </p:sp>
    </p:spTree>
    <p:extLst>
      <p:ext uri="{BB962C8B-B14F-4D97-AF65-F5344CB8AC3E}">
        <p14:creationId xmlns:p14="http://schemas.microsoft.com/office/powerpoint/2010/main" val="32272228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65237"/>
            <a:ext cx="8610600" cy="5592763"/>
          </a:xfrm>
        </p:spPr>
        <p:txBody>
          <a:bodyPr>
            <a:normAutofit fontScale="40000" lnSpcReduction="20000"/>
          </a:bodyPr>
          <a:lstStyle/>
          <a:p>
            <a:r>
              <a:rPr lang="en-US" sz="4200" b="1" dirty="0"/>
              <a:t>Real Life Situation</a:t>
            </a:r>
            <a:endParaRPr lang="en-US" sz="4200" dirty="0"/>
          </a:p>
          <a:p>
            <a:r>
              <a:rPr lang="en-US" sz="4200" dirty="0"/>
              <a:t>The threatened stoning of </a:t>
            </a:r>
            <a:r>
              <a:rPr lang="en-US" sz="4200" dirty="0" err="1"/>
              <a:t>Sakineh</a:t>
            </a:r>
            <a:r>
              <a:rPr lang="en-US" sz="4200" dirty="0"/>
              <a:t> </a:t>
            </a:r>
            <a:r>
              <a:rPr lang="en-US" sz="4200" dirty="0" err="1"/>
              <a:t>Mohammdi</a:t>
            </a:r>
            <a:r>
              <a:rPr lang="en-US" sz="4200" dirty="0"/>
              <a:t> </a:t>
            </a:r>
            <a:r>
              <a:rPr lang="en-US" sz="4200" dirty="0" err="1"/>
              <a:t>Ashtiani</a:t>
            </a:r>
            <a:r>
              <a:rPr lang="en-US" sz="4200" dirty="0"/>
              <a:t> in Iran</a:t>
            </a:r>
          </a:p>
          <a:p>
            <a:r>
              <a:rPr lang="en-US" sz="4200" i="1" dirty="0"/>
              <a:t>(A current, modern, global issue that will be quickly understood by the audience</a:t>
            </a:r>
            <a:r>
              <a:rPr lang="en-US" sz="4200" i="1" dirty="0" smtClean="0"/>
              <a:t>)</a:t>
            </a:r>
          </a:p>
          <a:p>
            <a:endParaRPr lang="en-US" sz="4200" dirty="0"/>
          </a:p>
          <a:p>
            <a:r>
              <a:rPr lang="en-US" sz="4200" b="1" dirty="0"/>
              <a:t>Not A Knowledge Issue</a:t>
            </a:r>
            <a:endParaRPr lang="en-US" sz="4200" dirty="0"/>
          </a:p>
          <a:p>
            <a:r>
              <a:rPr lang="en-US" sz="4200" dirty="0"/>
              <a:t>Where does the idea of stoning as a punishment come from?</a:t>
            </a:r>
          </a:p>
          <a:p>
            <a:r>
              <a:rPr lang="en-US" sz="4200" i="1" dirty="0"/>
              <a:t>(This sounds like a history or cultural studies question</a:t>
            </a:r>
            <a:r>
              <a:rPr lang="en-US" sz="4200" i="1" dirty="0" smtClean="0"/>
              <a:t>?)</a:t>
            </a:r>
          </a:p>
          <a:p>
            <a:endParaRPr lang="en-US" sz="4200" dirty="0"/>
          </a:p>
          <a:p>
            <a:r>
              <a:rPr lang="en-US" sz="4200" dirty="0"/>
              <a:t> </a:t>
            </a:r>
            <a:r>
              <a:rPr lang="en-US" sz="4200" b="1" dirty="0"/>
              <a:t>A Weak Knowledge Issue</a:t>
            </a:r>
            <a:endParaRPr lang="en-US" sz="4200" dirty="0"/>
          </a:p>
          <a:p>
            <a:r>
              <a:rPr lang="en-US" sz="4200" dirty="0"/>
              <a:t>Is death by stoning a barbaric, inhumane and unacceptable form of punishment?</a:t>
            </a:r>
          </a:p>
          <a:p>
            <a:r>
              <a:rPr lang="en-US" sz="4200" i="1" dirty="0"/>
              <a:t>(Simple Yes / No debate style question</a:t>
            </a:r>
            <a:r>
              <a:rPr lang="en-US" sz="4200" i="1" dirty="0" smtClean="0"/>
              <a:t>)</a:t>
            </a:r>
          </a:p>
          <a:p>
            <a:endParaRPr lang="en-US" sz="4200" dirty="0"/>
          </a:p>
          <a:p>
            <a:r>
              <a:rPr lang="en-US" sz="4200" i="1" dirty="0"/>
              <a:t> </a:t>
            </a:r>
            <a:r>
              <a:rPr lang="en-US" sz="4200" b="1" dirty="0"/>
              <a:t>A Medium Level Knowledge Issue</a:t>
            </a:r>
            <a:endParaRPr lang="en-US" sz="4200" dirty="0"/>
          </a:p>
          <a:p>
            <a:r>
              <a:rPr lang="en-US" sz="4200" dirty="0"/>
              <a:t>How can we determine what constitutes an acceptable form of punishment?</a:t>
            </a:r>
          </a:p>
          <a:p>
            <a:r>
              <a:rPr lang="en-US" sz="4200" i="1" dirty="0"/>
              <a:t>(The focus is more explicitly on knowledge and the question is more open)</a:t>
            </a:r>
            <a:endParaRPr lang="en-US" sz="4200" dirty="0"/>
          </a:p>
          <a:p>
            <a:endParaRPr lang="en-US" sz="4200" dirty="0" smtClean="0"/>
          </a:p>
          <a:p>
            <a:r>
              <a:rPr lang="en-US" sz="4200" b="1" dirty="0" smtClean="0"/>
              <a:t>A </a:t>
            </a:r>
            <a:r>
              <a:rPr lang="en-US" sz="4200" b="1" dirty="0"/>
              <a:t>Strong Knowledge Issue</a:t>
            </a:r>
            <a:endParaRPr lang="en-US" sz="4200" dirty="0"/>
          </a:p>
          <a:p>
            <a:r>
              <a:rPr lang="en-US" sz="4200" dirty="0"/>
              <a:t>Is it justifiable for one culture to impose its own values </a:t>
            </a:r>
            <a:r>
              <a:rPr lang="en-US" sz="4200" dirty="0" smtClean="0"/>
              <a:t>or </a:t>
            </a:r>
            <a:r>
              <a:rPr lang="en-US" sz="4200" dirty="0"/>
              <a:t>standards on another?</a:t>
            </a:r>
          </a:p>
          <a:p>
            <a:r>
              <a:rPr lang="en-US" sz="4200" i="1" dirty="0"/>
              <a:t>(A very high level topic that can be explored across many different examples / AOKs)</a:t>
            </a:r>
            <a:endParaRPr lang="en-US" sz="4200" dirty="0"/>
          </a:p>
          <a:p>
            <a:endParaRPr lang="en-US" dirty="0"/>
          </a:p>
        </p:txBody>
      </p:sp>
      <p:sp>
        <p:nvSpPr>
          <p:cNvPr id="5" name="Title 1"/>
          <p:cNvSpPr>
            <a:spLocks noGrp="1"/>
          </p:cNvSpPr>
          <p:nvPr>
            <p:ph type="title"/>
          </p:nvPr>
        </p:nvSpPr>
        <p:spPr>
          <a:xfrm>
            <a:off x="457200" y="-76200"/>
            <a:ext cx="8229600" cy="1143000"/>
          </a:xfrm>
        </p:spPr>
        <p:txBody>
          <a:bodyPr/>
          <a:lstStyle/>
          <a:p>
            <a:r>
              <a:rPr lang="en-US" dirty="0" smtClean="0"/>
              <a:t>Knowledge Issues</a:t>
            </a:r>
            <a:endParaRPr lang="en-US" dirty="0"/>
          </a:p>
        </p:txBody>
      </p:sp>
    </p:spTree>
    <p:extLst>
      <p:ext uri="{BB962C8B-B14F-4D97-AF65-F5344CB8AC3E}">
        <p14:creationId xmlns:p14="http://schemas.microsoft.com/office/powerpoint/2010/main" val="2451755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6" end="1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7" end="17"/>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Knowledge Issues</a:t>
            </a:r>
            <a:endParaRPr lang="en-US" dirty="0"/>
          </a:p>
        </p:txBody>
      </p:sp>
      <p:sp>
        <p:nvSpPr>
          <p:cNvPr id="5" name="Content Placeholder 4"/>
          <p:cNvSpPr>
            <a:spLocks noGrp="1"/>
          </p:cNvSpPr>
          <p:nvPr>
            <p:ph idx="1"/>
          </p:nvPr>
        </p:nvSpPr>
        <p:spPr>
          <a:xfrm>
            <a:off x="457200" y="1219200"/>
            <a:ext cx="8534400" cy="4906963"/>
          </a:xfrm>
        </p:spPr>
        <p:txBody>
          <a:bodyPr>
            <a:normAutofit fontScale="47500" lnSpcReduction="20000"/>
          </a:bodyPr>
          <a:lstStyle/>
          <a:p>
            <a:r>
              <a:rPr lang="en-US" b="1" dirty="0"/>
              <a:t>Real Life Situation</a:t>
            </a:r>
            <a:endParaRPr lang="en-US" dirty="0"/>
          </a:p>
          <a:p>
            <a:r>
              <a:rPr lang="en-US" dirty="0"/>
              <a:t>Applying to university and the UCAS tariff system for IB points</a:t>
            </a:r>
          </a:p>
          <a:p>
            <a:r>
              <a:rPr lang="en-US" i="1" dirty="0"/>
              <a:t>(A current, but personal issue that is particularly relevant to Year 13 students</a:t>
            </a:r>
            <a:r>
              <a:rPr lang="en-US" i="1" dirty="0" smtClean="0"/>
              <a:t>)</a:t>
            </a:r>
          </a:p>
          <a:p>
            <a:endParaRPr lang="en-US" dirty="0"/>
          </a:p>
          <a:p>
            <a:r>
              <a:rPr lang="en-US" b="1" dirty="0"/>
              <a:t>Not A Knowledge Issue</a:t>
            </a:r>
            <a:endParaRPr lang="en-US" dirty="0"/>
          </a:p>
          <a:p>
            <a:r>
              <a:rPr lang="en-US" dirty="0"/>
              <a:t>What is the UCAS tariff system?</a:t>
            </a:r>
          </a:p>
          <a:p>
            <a:r>
              <a:rPr lang="en-US" i="1" dirty="0"/>
              <a:t>(This sounds like a question you would ask your careers </a:t>
            </a:r>
            <a:r>
              <a:rPr lang="en-US" i="1" dirty="0" err="1"/>
              <a:t>counsellor</a:t>
            </a:r>
            <a:r>
              <a:rPr lang="en-US" i="1" dirty="0" smtClean="0"/>
              <a:t>?)</a:t>
            </a:r>
          </a:p>
          <a:p>
            <a:endParaRPr lang="en-US" dirty="0"/>
          </a:p>
          <a:p>
            <a:r>
              <a:rPr lang="en-US" b="1" dirty="0"/>
              <a:t>A Weak Knowledge Issue</a:t>
            </a:r>
            <a:endParaRPr lang="en-US" dirty="0"/>
          </a:p>
          <a:p>
            <a:r>
              <a:rPr lang="en-US" dirty="0"/>
              <a:t>Is the UCAS tariff system an accurate way of comparing the IB and A-Level systems?</a:t>
            </a:r>
          </a:p>
          <a:p>
            <a:r>
              <a:rPr lang="en-US" i="1" dirty="0"/>
              <a:t>(Simple Yes / No debate style question</a:t>
            </a:r>
            <a:r>
              <a:rPr lang="en-US" i="1" dirty="0" smtClean="0"/>
              <a:t>)</a:t>
            </a:r>
          </a:p>
          <a:p>
            <a:endParaRPr lang="en-US" dirty="0"/>
          </a:p>
          <a:p>
            <a:r>
              <a:rPr lang="en-US" b="1" dirty="0"/>
              <a:t>A Medium Level Knowledge Issue</a:t>
            </a:r>
            <a:endParaRPr lang="en-US" dirty="0"/>
          </a:p>
          <a:p>
            <a:r>
              <a:rPr lang="en-US" dirty="0"/>
              <a:t>How can we be certain that an 45 points is equivalent to 6.3 A grades at A-Level?</a:t>
            </a:r>
          </a:p>
          <a:p>
            <a:r>
              <a:rPr lang="en-US" i="1" dirty="0"/>
              <a:t>(The focus is more explicitly on knowledge and the question is more open)</a:t>
            </a:r>
            <a:endParaRPr lang="en-US" dirty="0"/>
          </a:p>
          <a:p>
            <a:endParaRPr lang="en-US" b="1" dirty="0" smtClean="0"/>
          </a:p>
          <a:p>
            <a:r>
              <a:rPr lang="en-US" b="1" dirty="0" smtClean="0"/>
              <a:t>A </a:t>
            </a:r>
            <a:r>
              <a:rPr lang="en-US" b="1" dirty="0"/>
              <a:t>Strong Knowledge Issue</a:t>
            </a:r>
            <a:endParaRPr lang="en-US" dirty="0"/>
          </a:p>
          <a:p>
            <a:r>
              <a:rPr lang="en-US" dirty="0"/>
              <a:t>How do we measure knowledge?</a:t>
            </a:r>
          </a:p>
          <a:p>
            <a:r>
              <a:rPr lang="en-US" i="1" dirty="0"/>
              <a:t>(A very high level topic that can be explored across many different examples / AOKs)</a:t>
            </a:r>
            <a:endParaRPr lang="en-US" dirty="0"/>
          </a:p>
          <a:p>
            <a:endParaRPr lang="en-US" dirty="0"/>
          </a:p>
        </p:txBody>
      </p:sp>
    </p:spTree>
    <p:extLst>
      <p:ext uri="{BB962C8B-B14F-4D97-AF65-F5344CB8AC3E}">
        <p14:creationId xmlns:p14="http://schemas.microsoft.com/office/powerpoint/2010/main" val="2894603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
                                            <p:txEl>
                                              <p:pRg st="14" end="1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16" end="1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
                                            <p:txEl>
                                              <p:pRg st="17" end="17"/>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Knowledge Issues</a:t>
            </a:r>
            <a:endParaRPr lang="en-US" dirty="0"/>
          </a:p>
        </p:txBody>
      </p:sp>
      <p:sp>
        <p:nvSpPr>
          <p:cNvPr id="3" name="Content Placeholder 2"/>
          <p:cNvSpPr>
            <a:spLocks noGrp="1"/>
          </p:cNvSpPr>
          <p:nvPr>
            <p:ph idx="1"/>
          </p:nvPr>
        </p:nvSpPr>
        <p:spPr>
          <a:xfrm>
            <a:off x="152400" y="1600200"/>
            <a:ext cx="8534400" cy="5257800"/>
          </a:xfrm>
        </p:spPr>
        <p:txBody>
          <a:bodyPr>
            <a:normAutofit fontScale="55000" lnSpcReduction="20000"/>
          </a:bodyPr>
          <a:lstStyle/>
          <a:p>
            <a:r>
              <a:rPr lang="en-US" dirty="0" smtClean="0"/>
              <a:t>Real Life Situation</a:t>
            </a:r>
          </a:p>
          <a:p>
            <a:r>
              <a:rPr lang="en-US" dirty="0" smtClean="0"/>
              <a:t>Watching</a:t>
            </a:r>
            <a:r>
              <a:rPr lang="en-US" dirty="0"/>
              <a:t> </a:t>
            </a:r>
            <a:r>
              <a:rPr lang="en-US" dirty="0" err="1"/>
              <a:t>i</a:t>
            </a:r>
            <a:r>
              <a:rPr lang="en-US" dirty="0"/>
              <a:t>-Robot – computers with human-like intelligence</a:t>
            </a:r>
          </a:p>
          <a:p>
            <a:pPr marL="342900" lvl="1" indent="-342900">
              <a:buFont typeface="Arial" pitchFamily="34" charset="0"/>
              <a:buChar char="•"/>
            </a:pPr>
            <a:r>
              <a:rPr lang="en-US" i="1" dirty="0"/>
              <a:t>(An general issue raised by the specifically personal experience of watching a </a:t>
            </a:r>
            <a:r>
              <a:rPr lang="en-US" i="1" dirty="0" smtClean="0"/>
              <a:t>film)</a:t>
            </a:r>
            <a:r>
              <a:rPr lang="en-US" b="1" dirty="0"/>
              <a:t> </a:t>
            </a:r>
            <a:endParaRPr lang="en-US" b="1" dirty="0" smtClean="0"/>
          </a:p>
          <a:p>
            <a:endParaRPr lang="en-US" dirty="0"/>
          </a:p>
          <a:p>
            <a:r>
              <a:rPr lang="en-US" b="1" dirty="0" smtClean="0"/>
              <a:t>Not </a:t>
            </a:r>
            <a:r>
              <a:rPr lang="en-US" b="1" dirty="0"/>
              <a:t>A Knowledge Issue</a:t>
            </a:r>
            <a:endParaRPr lang="en-US" dirty="0"/>
          </a:p>
          <a:p>
            <a:r>
              <a:rPr lang="en-US" dirty="0"/>
              <a:t>How does a computer work?</a:t>
            </a:r>
          </a:p>
          <a:p>
            <a:r>
              <a:rPr lang="en-US" i="1" dirty="0"/>
              <a:t>(This sounds like a computer studies question</a:t>
            </a:r>
            <a:r>
              <a:rPr lang="en-US" i="1" dirty="0" smtClean="0"/>
              <a:t>?)</a:t>
            </a:r>
            <a:endParaRPr lang="en-US" dirty="0"/>
          </a:p>
          <a:p>
            <a:endParaRPr lang="en-US" dirty="0"/>
          </a:p>
          <a:p>
            <a:r>
              <a:rPr lang="en-US" dirty="0"/>
              <a:t> </a:t>
            </a:r>
            <a:r>
              <a:rPr lang="en-US" b="1" dirty="0"/>
              <a:t>A Weak Knowledge Issue</a:t>
            </a:r>
            <a:endParaRPr lang="en-US" dirty="0"/>
          </a:p>
          <a:p>
            <a:r>
              <a:rPr lang="en-US" dirty="0"/>
              <a:t>Do computers only know what they are programmed to know?</a:t>
            </a:r>
          </a:p>
          <a:p>
            <a:r>
              <a:rPr lang="en-US" i="1" dirty="0"/>
              <a:t>(Simple Yes / No debate style question)</a:t>
            </a:r>
            <a:endParaRPr lang="en-US" dirty="0"/>
          </a:p>
          <a:p>
            <a:endParaRPr lang="en-US" dirty="0"/>
          </a:p>
          <a:p>
            <a:r>
              <a:rPr lang="en-US" b="1" dirty="0"/>
              <a:t>A Medium Level Knowledge Issue</a:t>
            </a:r>
            <a:endParaRPr lang="en-US" dirty="0"/>
          </a:p>
          <a:p>
            <a:r>
              <a:rPr lang="en-US" dirty="0"/>
              <a:t>How can we verify that computers actually know something?</a:t>
            </a:r>
          </a:p>
          <a:p>
            <a:r>
              <a:rPr lang="en-US" i="1" dirty="0"/>
              <a:t>(The focus is more explicitly on knowledge and the question is more open)</a:t>
            </a:r>
            <a:endParaRPr lang="en-US" dirty="0"/>
          </a:p>
          <a:p>
            <a:endParaRPr lang="en-US" dirty="0"/>
          </a:p>
          <a:p>
            <a:r>
              <a:rPr lang="en-US" dirty="0"/>
              <a:t> </a:t>
            </a:r>
            <a:r>
              <a:rPr lang="en-US" b="1" dirty="0"/>
              <a:t>A Strong Knowledge Issue</a:t>
            </a:r>
            <a:endParaRPr lang="en-US" dirty="0"/>
          </a:p>
          <a:p>
            <a:r>
              <a:rPr lang="en-US" dirty="0"/>
              <a:t>How far is it true to say that human beings and computers know in the same way?</a:t>
            </a:r>
          </a:p>
          <a:p>
            <a:r>
              <a:rPr lang="en-US" i="1" dirty="0"/>
              <a:t>(A very high level topic that can be explored across many different examples / AOKs</a:t>
            </a:r>
            <a:endParaRPr lang="en-US" dirty="0"/>
          </a:p>
          <a:p>
            <a:endParaRPr lang="en-US" dirty="0"/>
          </a:p>
        </p:txBody>
      </p:sp>
    </p:spTree>
    <p:extLst>
      <p:ext uri="{BB962C8B-B14F-4D97-AF65-F5344CB8AC3E}">
        <p14:creationId xmlns:p14="http://schemas.microsoft.com/office/powerpoint/2010/main" val="2446463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6" end="16"/>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7" end="17"/>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Key Knowledge words to be used in TOK essay and presentation </a:t>
            </a:r>
            <a:endParaRPr lang="en-US" dirty="0"/>
          </a:p>
        </p:txBody>
      </p:sp>
      <p:sp>
        <p:nvSpPr>
          <p:cNvPr id="3" name="Content Placeholder 2"/>
          <p:cNvSpPr>
            <a:spLocks noGrp="1"/>
          </p:cNvSpPr>
          <p:nvPr>
            <p:ph idx="1"/>
          </p:nvPr>
        </p:nvSpPr>
        <p:spPr/>
        <p:txBody>
          <a:bodyPr>
            <a:normAutofit fontScale="77500" lnSpcReduction="20000"/>
          </a:bodyPr>
          <a:lstStyle/>
          <a:p>
            <a:r>
              <a:rPr lang="en-US" dirty="0">
                <a:solidFill>
                  <a:srgbClr val="FF0000"/>
                </a:solidFill>
              </a:rPr>
              <a:t>Belief  </a:t>
            </a:r>
            <a:r>
              <a:rPr lang="en-US" dirty="0"/>
              <a:t>                                    </a:t>
            </a:r>
            <a:endParaRPr lang="en-US" dirty="0" smtClean="0"/>
          </a:p>
          <a:p>
            <a:r>
              <a:rPr lang="en-US" dirty="0" smtClean="0">
                <a:solidFill>
                  <a:srgbClr val="FF0000"/>
                </a:solidFill>
              </a:rPr>
              <a:t>Evidence</a:t>
            </a:r>
          </a:p>
          <a:p>
            <a:r>
              <a:rPr lang="en-US" dirty="0" smtClean="0"/>
              <a:t>Interpretation</a:t>
            </a:r>
            <a:endParaRPr lang="en-US" dirty="0"/>
          </a:p>
          <a:p>
            <a:r>
              <a:rPr lang="en-US" dirty="0">
                <a:solidFill>
                  <a:srgbClr val="FF0000"/>
                </a:solidFill>
              </a:rPr>
              <a:t>Certainty </a:t>
            </a:r>
            <a:r>
              <a:rPr lang="en-US" dirty="0"/>
              <a:t>       </a:t>
            </a:r>
            <a:endParaRPr lang="en-US" dirty="0" smtClean="0"/>
          </a:p>
          <a:p>
            <a:r>
              <a:rPr lang="en-US" dirty="0" smtClean="0"/>
              <a:t>Experience</a:t>
            </a:r>
          </a:p>
          <a:p>
            <a:r>
              <a:rPr lang="en-US" dirty="0" smtClean="0">
                <a:solidFill>
                  <a:srgbClr val="FF0000"/>
                </a:solidFill>
              </a:rPr>
              <a:t>Intuition</a:t>
            </a:r>
            <a:endParaRPr lang="en-US" dirty="0">
              <a:solidFill>
                <a:srgbClr val="FF0000"/>
              </a:solidFill>
            </a:endParaRPr>
          </a:p>
          <a:p>
            <a:r>
              <a:rPr lang="en-US" dirty="0"/>
              <a:t>Culture   </a:t>
            </a:r>
            <a:endParaRPr lang="en-US" dirty="0" smtClean="0"/>
          </a:p>
          <a:p>
            <a:r>
              <a:rPr lang="en-US" dirty="0" smtClean="0"/>
              <a:t>Explanation</a:t>
            </a:r>
          </a:p>
          <a:p>
            <a:r>
              <a:rPr lang="en-US" dirty="0" smtClean="0"/>
              <a:t>Technology</a:t>
            </a:r>
            <a:endParaRPr lang="en-US" dirty="0"/>
          </a:p>
          <a:p>
            <a:r>
              <a:rPr lang="en-US" dirty="0">
                <a:solidFill>
                  <a:srgbClr val="FF0000"/>
                </a:solidFill>
              </a:rPr>
              <a:t>Truth        </a:t>
            </a:r>
            <a:r>
              <a:rPr lang="en-US" dirty="0"/>
              <a:t>  </a:t>
            </a:r>
            <a:endParaRPr lang="en-US" dirty="0" smtClean="0"/>
          </a:p>
          <a:p>
            <a:r>
              <a:rPr lang="en-US" dirty="0" smtClean="0"/>
              <a:t>Values</a:t>
            </a:r>
            <a:endParaRPr lang="en-US" dirty="0"/>
          </a:p>
          <a:p>
            <a:endParaRPr lang="en-US" dirty="0"/>
          </a:p>
        </p:txBody>
      </p:sp>
    </p:spTree>
    <p:extLst>
      <p:ext uri="{BB962C8B-B14F-4D97-AF65-F5344CB8AC3E}">
        <p14:creationId xmlns:p14="http://schemas.microsoft.com/office/powerpoint/2010/main" val="21173427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931</TotalTime>
  <Words>488</Words>
  <Application>Microsoft Office PowerPoint</Application>
  <PresentationFormat>On-screen Show (4:3)</PresentationFormat>
  <Paragraphs>148</Paragraphs>
  <Slides>9</Slides>
  <Notes>7</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Todays Lesson</vt:lpstr>
      <vt:lpstr>As such the TOK course is very different to all other IB courses. Some of the key differences are: </vt:lpstr>
      <vt:lpstr>What is TOK?</vt:lpstr>
      <vt:lpstr>What kinds of reasons are good reasons for knowing something?</vt:lpstr>
      <vt:lpstr>Can students find a problem with this?</vt:lpstr>
      <vt:lpstr>Knowledge Issues</vt:lpstr>
      <vt:lpstr>Knowledge Issues</vt:lpstr>
      <vt:lpstr>Knowledge Issues</vt:lpstr>
      <vt:lpstr>Key Knowledge words to be used in TOK essay and presentation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TOK?</dc:title>
  <dc:creator>Shane O'loghlin</dc:creator>
  <cp:lastModifiedBy>Shane O'loghlin</cp:lastModifiedBy>
  <cp:revision>11</cp:revision>
  <dcterms:created xsi:type="dcterms:W3CDTF">2012-10-29T08:40:57Z</dcterms:created>
  <dcterms:modified xsi:type="dcterms:W3CDTF">2012-10-30T05:30:36Z</dcterms:modified>
</cp:coreProperties>
</file>